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194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D3E52-0EFE-3245-8F54-E782A6C1ACCC}" type="datetimeFigureOut">
              <a:rPr lang="en-US" smtClean="0"/>
              <a:t>7/2/12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AAA4-F73B-2E40-95A5-0C8DA903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176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D3E52-0EFE-3245-8F54-E782A6C1ACCC}" type="datetimeFigureOut">
              <a:rPr lang="en-US" smtClean="0"/>
              <a:t>7/2/12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AAA4-F73B-2E40-95A5-0C8DA903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753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D3E52-0EFE-3245-8F54-E782A6C1ACCC}" type="datetimeFigureOut">
              <a:rPr lang="en-US" smtClean="0"/>
              <a:t>7/2/12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AAA4-F73B-2E40-95A5-0C8DA903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866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D3E52-0EFE-3245-8F54-E782A6C1ACCC}" type="datetimeFigureOut">
              <a:rPr lang="en-US" smtClean="0"/>
              <a:t>7/2/12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AAA4-F73B-2E40-95A5-0C8DA903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802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D3E52-0EFE-3245-8F54-E782A6C1ACCC}" type="datetimeFigureOut">
              <a:rPr lang="en-US" smtClean="0"/>
              <a:t>7/2/12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AAA4-F73B-2E40-95A5-0C8DA903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696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D3E52-0EFE-3245-8F54-E782A6C1ACCC}" type="datetimeFigureOut">
              <a:rPr lang="en-US" smtClean="0"/>
              <a:t>7/2/12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AAA4-F73B-2E40-95A5-0C8DA903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647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D3E52-0EFE-3245-8F54-E782A6C1ACCC}" type="datetimeFigureOut">
              <a:rPr lang="en-US" smtClean="0"/>
              <a:t>7/2/12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AAA4-F73B-2E40-95A5-0C8DA903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302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D3E52-0EFE-3245-8F54-E782A6C1ACCC}" type="datetimeFigureOut">
              <a:rPr lang="en-US" smtClean="0"/>
              <a:t>7/2/12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AAA4-F73B-2E40-95A5-0C8DA903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386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D3E52-0EFE-3245-8F54-E782A6C1ACCC}" type="datetimeFigureOut">
              <a:rPr lang="en-US" smtClean="0"/>
              <a:t>7/2/12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AAA4-F73B-2E40-95A5-0C8DA903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625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D3E52-0EFE-3245-8F54-E782A6C1ACCC}" type="datetimeFigureOut">
              <a:rPr lang="en-US" smtClean="0"/>
              <a:t>7/2/12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AAA4-F73B-2E40-95A5-0C8DA903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723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D3E52-0EFE-3245-8F54-E782A6C1ACCC}" type="datetimeFigureOut">
              <a:rPr lang="en-US" smtClean="0"/>
              <a:t>7/2/12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BAAA4-F73B-2E40-95A5-0C8DA903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861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D3E52-0EFE-3245-8F54-E782A6C1ACCC}" type="datetimeFigureOut">
              <a:rPr lang="en-US" smtClean="0"/>
              <a:t>7/2/12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9BAAA4-F73B-2E40-95A5-0C8DA903DB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295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In…</a:t>
            </a:r>
            <a:r>
              <a:rPr lang="en-US" dirty="0" err="1" smtClean="0"/>
              <a:t>sp</a:t>
            </a:r>
            <a:r>
              <a:rPr lang="en-US" dirty="0" smtClean="0"/>
              <a:t>…eye…ring LITERACY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Getting your kids engaged with and EXCITED about reading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7549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Reading is important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Well duh, but the key is teaching it so that your students are engaged and interacting with the process authentically.</a:t>
            </a:r>
          </a:p>
          <a:p>
            <a:r>
              <a:rPr lang="en-US" dirty="0" smtClean="0"/>
              <a:t>Assigning independent reading is often not enough, especially with students who are not interested or inspired by reading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798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Rate of Return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Lemov</a:t>
            </a:r>
            <a:r>
              <a:rPr lang="en-US" dirty="0" smtClean="0"/>
              <a:t> talks about how teachers need to evaluate the rate of return on their teaching investment. When do students show the most growth?</a:t>
            </a:r>
          </a:p>
          <a:p>
            <a:r>
              <a:rPr lang="en-US" dirty="0" smtClean="0"/>
              <a:t>He believes that this will happen when students are being actively taught reading skills and as many students as possible are engaged in the process.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030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 the Game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Lemov</a:t>
            </a:r>
            <a:r>
              <a:rPr lang="en-US" dirty="0" smtClean="0"/>
              <a:t> believes that students should begin the process of reading mastery in group read aloud sessions.</a:t>
            </a:r>
          </a:p>
          <a:p>
            <a:pPr lvl="1"/>
            <a:r>
              <a:rPr lang="en-US" dirty="0" smtClean="0"/>
              <a:t>The arrangement of this group is not explained, but is implied to be whole class reading.</a:t>
            </a:r>
          </a:p>
          <a:p>
            <a:r>
              <a:rPr lang="en-US" dirty="0" smtClean="0"/>
              <a:t>What </a:t>
            </a:r>
            <a:r>
              <a:rPr lang="en-US" dirty="0" err="1" smtClean="0"/>
              <a:t>Lemov</a:t>
            </a:r>
            <a:r>
              <a:rPr lang="en-US" dirty="0" smtClean="0"/>
              <a:t> believes meaningful reading is “reading that is accountable, moderately expressive and highly leveraged.”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094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does that mean?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Accountability:</a:t>
            </a:r>
          </a:p>
          <a:p>
            <a:pPr lvl="1"/>
            <a:r>
              <a:rPr lang="en-US" dirty="0" smtClean="0"/>
              <a:t>Students are rapidly assessable by the teacher for their participation and understanding.</a:t>
            </a:r>
          </a:p>
          <a:p>
            <a:r>
              <a:rPr lang="en-US" dirty="0" smtClean="0"/>
              <a:t>Moderately Expressive</a:t>
            </a:r>
          </a:p>
          <a:p>
            <a:pPr lvl="1"/>
            <a:r>
              <a:rPr lang="en-US" dirty="0" smtClean="0"/>
              <a:t>Students are imbuing the words with a voice that conveys a deeper understanding of the text.</a:t>
            </a:r>
          </a:p>
          <a:p>
            <a:r>
              <a:rPr lang="en-US" dirty="0" smtClean="0"/>
              <a:t>Highly Leveraged</a:t>
            </a:r>
          </a:p>
          <a:p>
            <a:pPr lvl="1"/>
            <a:r>
              <a:rPr lang="en-US" dirty="0" smtClean="0"/>
              <a:t>The more students who are engaged in reading along the better for all students’ learning.</a:t>
            </a:r>
          </a:p>
        </p:txBody>
      </p:sp>
    </p:spTree>
    <p:extLst>
      <p:ext uri="{BB962C8B-B14F-4D97-AF65-F5344CB8AC3E}">
        <p14:creationId xmlns:p14="http://schemas.microsoft.com/office/powerpoint/2010/main" val="1274019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we do this?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1"/>
            <a:r>
              <a:rPr lang="en-US" dirty="0" smtClean="0"/>
              <a:t>Don’t announce read aloud length for a student.</a:t>
            </a:r>
          </a:p>
          <a:p>
            <a:pPr lvl="2"/>
            <a:r>
              <a:rPr lang="en-US" dirty="0" smtClean="0"/>
              <a:t>When students don’t know how long to read for, all students need to follow along.</a:t>
            </a:r>
          </a:p>
          <a:p>
            <a:pPr lvl="2"/>
            <a:r>
              <a:rPr lang="en-US" dirty="0" smtClean="0"/>
              <a:t>Don’t call on students for a specified length of text. </a:t>
            </a:r>
            <a:endParaRPr lang="en-US" dirty="0"/>
          </a:p>
          <a:p>
            <a:pPr lvl="2"/>
            <a:r>
              <a:rPr lang="en-US" dirty="0" smtClean="0"/>
              <a:t>Use quick transitions between students (“thanks, go John.”) to maintain class comprehension.</a:t>
            </a:r>
          </a:p>
          <a:p>
            <a:pPr lvl="1"/>
            <a:r>
              <a:rPr lang="en-US" dirty="0" smtClean="0"/>
              <a:t>Unpredictably call on students to read.</a:t>
            </a:r>
          </a:p>
          <a:p>
            <a:pPr lvl="2"/>
            <a:r>
              <a:rPr lang="en-US" dirty="0" smtClean="0"/>
              <a:t>Don’t call on students in a pattern, they will only wait until their moment to read.</a:t>
            </a:r>
          </a:p>
          <a:p>
            <a:pPr lvl="2"/>
            <a:r>
              <a:rPr lang="en-US" dirty="0" smtClean="0"/>
              <a:t>If they don’t know when they will read, they will follow along.</a:t>
            </a:r>
          </a:p>
          <a:p>
            <a:pPr lvl="2"/>
            <a:r>
              <a:rPr lang="en-US" dirty="0" smtClean="0"/>
              <a:t>This allows you to adjust the reading based on students’ reading skills and also maintain the flow of the story better.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199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45378"/>
            <a:ext cx="8229600" cy="568078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Keep your transitions quick and smooth.</a:t>
            </a:r>
          </a:p>
          <a:p>
            <a:pPr lvl="1"/>
            <a:r>
              <a:rPr lang="en-US" dirty="0" smtClean="0"/>
              <a:t>Corrections of students, new students reading, and questions should happen quickly so that </a:t>
            </a:r>
            <a:r>
              <a:rPr lang="en-US" dirty="0" err="1" smtClean="0"/>
              <a:t>sutdents</a:t>
            </a:r>
            <a:r>
              <a:rPr lang="en-US" dirty="0"/>
              <a:t> </a:t>
            </a:r>
            <a:r>
              <a:rPr lang="en-US" dirty="0" smtClean="0"/>
              <a:t>do not lose the pace of the story.</a:t>
            </a:r>
          </a:p>
          <a:p>
            <a:r>
              <a:rPr lang="en-US" dirty="0" smtClean="0"/>
              <a:t>Read aloud between students, unpredictably.</a:t>
            </a:r>
          </a:p>
          <a:p>
            <a:pPr lvl="1"/>
            <a:r>
              <a:rPr lang="en-US" dirty="0" smtClean="0"/>
              <a:t>This demonstrates to students “master” reading and voice in the story. </a:t>
            </a:r>
          </a:p>
          <a:p>
            <a:pPr lvl="1"/>
            <a:r>
              <a:rPr lang="en-US" dirty="0" smtClean="0"/>
              <a:t>It also allows the pace of the story to continue quickly.</a:t>
            </a:r>
          </a:p>
          <a:p>
            <a:r>
              <a:rPr lang="en-US" dirty="0" smtClean="0"/>
              <a:t>Employ oral cloze techniques</a:t>
            </a:r>
          </a:p>
          <a:p>
            <a:pPr lvl="1"/>
            <a:r>
              <a:rPr lang="en-US" dirty="0" smtClean="0"/>
              <a:t>Leave out the last word or two in a sentence you read aloud so that students must offer the words to you (allowing a quick assessment of who is following along).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8886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Moving Beyond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Eventually your students will become more self sufficient with reading practice times and you can transition away from Control the Game, but </a:t>
            </a:r>
            <a:r>
              <a:rPr lang="en-US" dirty="0" err="1" smtClean="0"/>
              <a:t>Lemov</a:t>
            </a:r>
            <a:r>
              <a:rPr lang="en-US" dirty="0" smtClean="0"/>
              <a:t> says that we should not hurry into this process too quickly. Gradual release of responsibility will allow for observation and control of student </a:t>
            </a:r>
            <a:r>
              <a:rPr lang="en-US" smtClean="0"/>
              <a:t>reading behavior </a:t>
            </a:r>
            <a:r>
              <a:rPr lang="en-US" dirty="0" smtClean="0"/>
              <a:t>and practices.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2986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512</Words>
  <Application>Microsoft Macintosh PowerPoint</Application>
  <PresentationFormat>On-screen Show (4:3)</PresentationFormat>
  <Paragraphs>37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In…sp…eye…ring LITERACY</vt:lpstr>
      <vt:lpstr>Reading is important</vt:lpstr>
      <vt:lpstr>Rate of Return</vt:lpstr>
      <vt:lpstr>Control the Game</vt:lpstr>
      <vt:lpstr>What does that mean?</vt:lpstr>
      <vt:lpstr>How do we do this?</vt:lpstr>
      <vt:lpstr>PowerPoint Presentation</vt:lpstr>
      <vt:lpstr>Moving Beyond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In…sp…eye…ring LITERACY</dc:title>
  <dc:creator>Russell Carroll</dc:creator>
  <cp:lastModifiedBy>Russell Carroll</cp:lastModifiedBy>
  <cp:revision>4</cp:revision>
  <dcterms:created xsi:type="dcterms:W3CDTF">2012-07-03T05:42:36Z</dcterms:created>
  <dcterms:modified xsi:type="dcterms:W3CDTF">2012-07-03T06:23:39Z</dcterms:modified>
</cp:coreProperties>
</file>